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7"/>
  </p:notesMasterIdLst>
  <p:sldIdLst>
    <p:sldId id="256" r:id="rId5"/>
    <p:sldId id="257" r:id="rId6"/>
    <p:sldId id="258" r:id="rId7"/>
    <p:sldId id="273" r:id="rId8"/>
    <p:sldId id="274" r:id="rId9"/>
    <p:sldId id="275" r:id="rId10"/>
    <p:sldId id="276" r:id="rId11"/>
    <p:sldId id="277" r:id="rId12"/>
    <p:sldId id="278" r:id="rId13"/>
    <p:sldId id="260" r:id="rId14"/>
    <p:sldId id="261" r:id="rId15"/>
    <p:sldId id="262" r:id="rId16"/>
    <p:sldId id="263" r:id="rId17"/>
    <p:sldId id="264" r:id="rId18"/>
    <p:sldId id="279" r:id="rId19"/>
    <p:sldId id="265" r:id="rId20"/>
    <p:sldId id="266" r:id="rId21"/>
    <p:sldId id="267" r:id="rId22"/>
    <p:sldId id="268" r:id="rId23"/>
    <p:sldId id="269" r:id="rId24"/>
    <p:sldId id="270" r:id="rId25"/>
    <p:sldId id="271" r:id="rId2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a:t>
            </a:r>
            <a:r>
              <a:rPr lang="da-DK" sz="2000" b="0" strike="noStrike" spc="-1" dirty="0" smtClean="0">
                <a:latin typeface="Arial"/>
              </a:rPr>
              <a:t>GFV</a:t>
            </a:r>
            <a:r>
              <a:rPr lang="da-DK" sz="2000" b="0" strike="noStrike" spc="-1" dirty="0">
                <a:latin typeface="Arial"/>
              </a:rPr>
              <a:t>.</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r>
              <a:rPr lang="da-DK" sz="2000" b="0" strike="noStrike" spc="-1" dirty="0" smtClean="0">
                <a:latin typeface="Arial"/>
              </a:rPr>
              <a:t>.</a:t>
            </a:r>
          </a:p>
          <a:p>
            <a:pPr marL="216000" indent="-216000">
              <a:lnSpc>
                <a:spcPct val="100000"/>
              </a:lnSpc>
            </a:pPr>
            <a:r>
              <a:rPr lang="da-DK" sz="2000" b="0" strike="noStrike" spc="-1" dirty="0" smtClean="0">
                <a:latin typeface="Arial"/>
              </a:rPr>
              <a:t>Lars kender i alle og er med ind over </a:t>
            </a:r>
            <a:r>
              <a:rPr lang="da-DK" sz="2000" b="0" strike="noStrike" spc="-1" smtClean="0">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18</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19</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noRot="1" noChangeAspect="1"/>
          </p:cNvSpPr>
          <p:nvPr>
            <p:ph type="sldImg"/>
          </p:nvPr>
        </p:nvSpPr>
        <p:spPr>
          <a:xfrm>
            <a:off x="685800" y="1143000"/>
            <a:ext cx="5486400" cy="3086100"/>
          </a:xfrm>
          <a:prstGeom prst="rect">
            <a:avLst/>
          </a:prstGeom>
        </p:spPr>
      </p:sp>
      <p:sp>
        <p:nvSpPr>
          <p:cNvPr id="23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Gamle eksamenspørgsmål fra 2. semester (fra før det blev godkendelse)</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3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4DE89F8-D875-49D4-A8CD-1D21F282ED19}" type="slidenum">
              <a:rPr lang="da-DK" sz="1200" b="0" strike="noStrike" spc="-1">
                <a:solidFill>
                  <a:srgbClr val="000000"/>
                </a:solidFill>
                <a:latin typeface="+mn-lt"/>
                <a:ea typeface="+mn-ea"/>
              </a:rPr>
              <a:t>20</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199777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9</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14</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15</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24/08/2022</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smtClean="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24/08/2022</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4.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5" name="Au logo"/>
          <p:cNvPicPr/>
          <p:nvPr/>
        </p:nvPicPr>
        <p:blipFill>
          <a:blip r:embed="rId15"/>
          <a:stretch/>
        </p:blipFill>
        <p:spPr>
          <a:xfrm>
            <a:off x="302400" y="5997600"/>
            <a:ext cx="557280" cy="557640"/>
          </a:xfrm>
          <a:prstGeom prst="rect">
            <a:avLst/>
          </a:prstGeom>
          <a:ln>
            <a:noFill/>
          </a:ln>
        </p:spPr>
      </p:pic>
      <p:sp>
        <p:nvSpPr>
          <p:cNvPr id="6" name="CustomShape 5"/>
          <p:cNvSpPr/>
          <p:nvPr/>
        </p:nvSpPr>
        <p:spPr>
          <a:xfrm>
            <a:off x="972000" y="5997600"/>
            <a:ext cx="2349720" cy="670320"/>
          </a:xfrm>
          <a:prstGeom prst="rect">
            <a:avLst/>
          </a:prstGeom>
          <a:noFill/>
          <a:ln>
            <a:noFill/>
          </a:ln>
        </p:spPr>
        <p:style>
          <a:lnRef idx="0">
            <a:scrgbClr r="0" g="0" b="0"/>
          </a:lnRef>
          <a:fillRef idx="0">
            <a:scrgbClr r="0" g="0" b="0"/>
          </a:fillRef>
          <a:effectRef idx="0">
            <a:scrgbClr r="0" g="0" b="0"/>
          </a:effectRef>
          <a:fontRef idx="minor"/>
        </p:style>
        <p:txBody>
          <a:bodyPr lIns="0" tIns="583200" rIns="0" bIns="0">
            <a:spAutoFit/>
          </a:bodyPr>
          <a:lstStyle/>
          <a:p>
            <a:pPr>
              <a:lnSpc>
                <a:spcPct val="95000"/>
              </a:lnSpc>
            </a:pPr>
            <a:r>
              <a:rPr lang="en-GB" sz="600" b="0" strike="noStrike" cap="all" spc="38">
                <a:solidFill>
                  <a:srgbClr val="FFFFFF"/>
                </a:solidFill>
                <a:latin typeface="AU Passata Light"/>
              </a:rPr>
              <a:t>Aarhus University School of Engineering</a:t>
            </a:r>
            <a:endParaRPr lang="en-US" sz="600" b="0" strike="noStrike" spc="-1">
              <a:latin typeface="Arial"/>
            </a:endParaRPr>
          </a:p>
        </p:txBody>
      </p:sp>
      <p:sp>
        <p:nvSpPr>
          <p:cNvPr id="7" name="CustomShape 6"/>
          <p:cNvSpPr/>
          <p:nvPr/>
        </p:nvSpPr>
        <p:spPr>
          <a:xfrm>
            <a:off x="530640" y="5997600"/>
            <a:ext cx="883080" cy="446760"/>
          </a:xfrm>
          <a:prstGeom prst="rect">
            <a:avLst/>
          </a:prstGeom>
          <a:noFill/>
          <a:ln>
            <a:noFill/>
          </a:ln>
        </p:spPr>
        <p:style>
          <a:lnRef idx="0">
            <a:scrgbClr r="0" g="0" b="0"/>
          </a:lnRef>
          <a:fillRef idx="0">
            <a:scrgbClr r="0" g="0" b="0"/>
          </a:fillRef>
          <a:effectRef idx="0">
            <a:scrgbClr r="0" g="0" b="0"/>
          </a:effectRef>
          <a:fontRef idx="minor"/>
        </p:style>
        <p:txBody>
          <a:bodyPr wrap="none" lIns="0" tIns="309600" rIns="0" bIns="0">
            <a:spAutoFit/>
          </a:bodyPr>
          <a:lstStyle/>
          <a:p>
            <a:pPr>
              <a:lnSpc>
                <a:spcPct val="90000"/>
              </a:lnSpc>
            </a:pPr>
            <a:r>
              <a:rPr lang="en-GB" sz="1000" b="0" strike="noStrike" cap="all" spc="-1">
                <a:solidFill>
                  <a:srgbClr val="FFFFFF"/>
                </a:solidFill>
                <a:latin typeface="AU Passata"/>
              </a:rPr>
              <a:t>Aarhus University</a:t>
            </a:r>
            <a:endParaRPr lang="en-US" sz="1000" b="0" strike="noStrike" spc="-1">
              <a:latin typeface="Arial"/>
            </a:endParaRPr>
          </a:p>
        </p:txBody>
      </p:sp>
      <p:pic>
        <p:nvPicPr>
          <p:cNvPr id="8" name="SecondaryLogo"/>
          <p:cNvPicPr/>
          <p:nvPr/>
        </p:nvPicPr>
        <p:blipFill>
          <a:blip r:embed="rId16"/>
          <a:stretch/>
        </p:blipFill>
        <p:spPr>
          <a:xfrm>
            <a:off x="10206000" y="5997600"/>
            <a:ext cx="1657800" cy="557640"/>
          </a:xfrm>
          <a:prstGeom prst="rect">
            <a:avLst/>
          </a:prstGeom>
          <a:ln>
            <a:noFill/>
          </a:ln>
        </p:spPr>
      </p:pic>
      <p:sp>
        <p:nvSpPr>
          <p:cNvPr id="9" name="CustomShape 7"/>
          <p:cNvSpPr/>
          <p:nvPr/>
        </p:nvSpPr>
        <p:spPr>
          <a:xfrm>
            <a:off x="6239880" y="5997600"/>
            <a:ext cx="2981880" cy="677880"/>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a:solidFill>
                  <a:srgbClr val="FFFFFF"/>
                </a:solidFill>
                <a:latin typeface="Gill Sans MT"/>
              </a:rPr>
              <a:t>Michael Loft</a:t>
            </a:r>
            <a:endParaRPr lang="en-US" sz="700" b="0" strike="noStrike" spc="-1">
              <a:latin typeface="Arial"/>
            </a:endParaRPr>
          </a:p>
          <a:p>
            <a:pPr>
              <a:lnSpc>
                <a:spcPct val="95000"/>
              </a:lnSpc>
            </a:pPr>
            <a:r>
              <a:rPr lang="en-GB" sz="700" b="0" strike="noStrike" cap="all" spc="-1">
                <a:solidFill>
                  <a:srgbClr val="FFFFFF"/>
                </a:solidFill>
                <a:latin typeface="Gill Sans MT"/>
              </a:rPr>
              <a:t>ml@ase.au.dk</a:t>
            </a:r>
            <a:endParaRPr lang="en-US" sz="700" b="0" strike="noStrike" spc="-1">
              <a:latin typeface="Arial"/>
            </a:endParaRPr>
          </a:p>
        </p:txBody>
      </p:sp>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4.png"/><Relationship Id="rId18" Type="http://schemas.openxmlformats.org/officeDocument/2006/relationships/image" Target="../media/image20.svg"/><Relationship Id="rId3" Type="http://schemas.openxmlformats.org/officeDocument/2006/relationships/image" Target="../media/image19.png"/><Relationship Id="rId21"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image" Target="../media/image14.sv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13.xml"/><Relationship Id="rId6" Type="http://schemas.openxmlformats.org/officeDocument/2006/relationships/image" Target="../media/image8.svg"/><Relationship Id="rId11" Type="http://schemas.openxmlformats.org/officeDocument/2006/relationships/image" Target="../media/image23.png"/><Relationship Id="rId24" Type="http://schemas.openxmlformats.org/officeDocument/2006/relationships/image" Target="../media/image30.png"/><Relationship Id="rId5" Type="http://schemas.openxmlformats.org/officeDocument/2006/relationships/image" Target="../media/image20.png"/><Relationship Id="rId15" Type="http://schemas.openxmlformats.org/officeDocument/2006/relationships/image" Target="../media/image25.png"/><Relationship Id="rId23" Type="http://schemas.openxmlformats.org/officeDocument/2006/relationships/image" Target="../media/image29.png"/><Relationship Id="rId10" Type="http://schemas.openxmlformats.org/officeDocument/2006/relationships/image" Target="../media/image12.svg"/><Relationship Id="rId19" Type="http://schemas.openxmlformats.org/officeDocument/2006/relationships/image" Target="../media/image27.png"/><Relationship Id="rId4" Type="http://schemas.openxmlformats.org/officeDocument/2006/relationships/image" Target="../media/image6.svg"/><Relationship Id="rId9" Type="http://schemas.openxmlformats.org/officeDocument/2006/relationships/image" Target="../media/image22.png"/><Relationship Id="rId14" Type="http://schemas.openxmlformats.org/officeDocument/2006/relationships/image" Target="../media/image16.svg"/><Relationship Id="rId22"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
        <p:nvSpPr>
          <p:cNvPr id="178" name="TextShape 2"/>
          <p:cNvSpPr txBox="1"/>
          <p:nvPr/>
        </p:nvSpPr>
        <p:spPr>
          <a:xfrm>
            <a:off x="985680" y="3715560"/>
            <a:ext cx="7160760" cy="1745640"/>
          </a:xfrm>
          <a:prstGeom prst="rect">
            <a:avLst/>
          </a:prstGeom>
          <a:noFill/>
          <a:ln>
            <a:noFill/>
          </a:ln>
        </p:spPr>
        <p:txBody>
          <a:bodyPr>
            <a:noAutofit/>
          </a:bodyPr>
          <a:lstStyle/>
          <a:p>
            <a:endParaRPr lang="da-DK" sz="2800" b="0" strike="noStrike" spc="-1">
              <a:solidFill>
                <a:srgbClr val="000000"/>
              </a:solidFill>
              <a:latin typeface="Gill Sans MT"/>
            </a:endParaRPr>
          </a:p>
        </p:txBody>
      </p:sp>
      <p:sp>
        <p:nvSpPr>
          <p:cNvPr id="179" name="TextShape 3"/>
          <p:cNvSpPr txBox="1"/>
          <p:nvPr/>
        </p:nvSpPr>
        <p:spPr>
          <a:xfrm>
            <a:off x="985680" y="1905120"/>
            <a:ext cx="9754920" cy="1274040"/>
          </a:xfrm>
          <a:prstGeom prst="rect">
            <a:avLst/>
          </a:prstGeom>
          <a:noFill/>
          <a:ln>
            <a:noFill/>
          </a:ln>
        </p:spPr>
        <p:txBody>
          <a:bodyPr>
            <a:noAutofit/>
          </a:bodyPr>
          <a:lstStyle/>
          <a:p>
            <a:pPr>
              <a:lnSpc>
                <a:spcPct val="90000"/>
              </a:lnSpc>
              <a:spcBef>
                <a:spcPts val="1001"/>
              </a:spcBef>
            </a:pPr>
            <a:r>
              <a:rPr lang="da-DK" sz="4400" b="0" strike="noStrike" spc="-1">
                <a:solidFill>
                  <a:srgbClr val="FFFFFF"/>
                </a:solidFill>
                <a:latin typeface="Gill Sans MT"/>
              </a:rPr>
              <a:t>ST3ITS3 Introduktion</a:t>
            </a:r>
            <a:endParaRPr lang="da-DK" sz="4400" b="0" strike="noStrike" spc="-1">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Indhold</a:t>
            </a:r>
            <a:endParaRPr lang="da-DK" sz="4400" b="0" strike="noStrike" spc="-1">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88000" lnSpcReduction="10000"/>
          </a:bodyPr>
          <a:lstStyle/>
          <a:p>
            <a:pPr>
              <a:lnSpc>
                <a:spcPct val="90000"/>
              </a:lnSpc>
              <a:spcBef>
                <a:spcPts val="1001"/>
              </a:spcBef>
            </a:pPr>
            <a:r>
              <a:rPr lang="da-DK" sz="2800" b="1" strike="noStrike" spc="-1">
                <a:solidFill>
                  <a:srgbClr val="000000"/>
                </a:solidFill>
                <a:latin typeface="Gill Sans MT"/>
              </a:rPr>
              <a:t>Anvende </a:t>
            </a:r>
            <a:r>
              <a:rPr lang="da-DK" sz="2800" b="0" strike="noStrike" spc="-1">
                <a:solidFill>
                  <a:srgbClr val="000000"/>
                </a:solidFill>
                <a:latin typeface="Gill Sans MT"/>
              </a:rPr>
              <a:t>designmønstre til udvikling af applikationer</a:t>
            </a: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for relevante konfigurationsteknikker</a:t>
            </a:r>
          </a:p>
          <a:p>
            <a:pPr>
              <a:lnSpc>
                <a:spcPct val="90000"/>
              </a:lnSpc>
              <a:spcBef>
                <a:spcPts val="1001"/>
              </a:spcBef>
            </a:pPr>
            <a:r>
              <a:rPr lang="da-DK" sz="2800" b="1" strike="noStrike" spc="-1">
                <a:solidFill>
                  <a:srgbClr val="000000"/>
                </a:solidFill>
                <a:latin typeface="Gill Sans MT"/>
              </a:rPr>
              <a:t>Anvende</a:t>
            </a:r>
            <a:r>
              <a:rPr lang="da-DK" sz="2800" b="0" strike="noStrike" spc="-1">
                <a:solidFill>
                  <a:srgbClr val="000000"/>
                </a:solidFill>
                <a:latin typeface="Gill Sans MT"/>
              </a:rPr>
              <a:t> parallel programmering </a:t>
            </a: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for de til parallel programmering hørende synkroniseringsproblematikker</a:t>
            </a: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for udvalgte og designmønstre</a:t>
            </a:r>
          </a:p>
          <a:p>
            <a:pPr>
              <a:lnSpc>
                <a:spcPct val="90000"/>
              </a:lnSpc>
              <a:spcBef>
                <a:spcPts val="1001"/>
              </a:spcBef>
            </a:pPr>
            <a:r>
              <a:rPr lang="da-DK" sz="2800" b="1" strike="noStrike" spc="-1">
                <a:solidFill>
                  <a:srgbClr val="000000"/>
                </a:solidFill>
                <a:latin typeface="Gill Sans MT"/>
              </a:rPr>
              <a:t>Anvende</a:t>
            </a:r>
            <a:r>
              <a:rPr lang="da-DK" sz="2800" b="0" strike="noStrike" spc="-1">
                <a:solidFill>
                  <a:srgbClr val="000000"/>
                </a:solidFill>
                <a:latin typeface="Gill Sans MT"/>
              </a:rPr>
              <a:t> udvalgte designmønstre til konstruktion af en applikation.</a:t>
            </a: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for grundlæggende testteori</a:t>
            </a:r>
          </a:p>
          <a:p>
            <a:pPr>
              <a:lnSpc>
                <a:spcPct val="90000"/>
              </a:lnSpc>
              <a:spcBef>
                <a:spcPts val="1001"/>
              </a:spcBef>
            </a:pPr>
            <a:r>
              <a:rPr lang="da-DK" sz="2800" b="1" strike="noStrike" spc="-1">
                <a:solidFill>
                  <a:srgbClr val="000000"/>
                </a:solidFill>
                <a:latin typeface="Gill Sans MT"/>
              </a:rPr>
              <a:t>Anvende </a:t>
            </a:r>
            <a:r>
              <a:rPr lang="da-DK" sz="2800" b="0" strike="noStrike" spc="-1">
                <a:solidFill>
                  <a:srgbClr val="000000"/>
                </a:solidFill>
                <a:latin typeface="Gill Sans MT"/>
              </a:rPr>
              <a:t>grundlæggende testteori til opstilling af tilstrækkelige testsuiter</a:t>
            </a:r>
          </a:p>
          <a:p>
            <a:pPr>
              <a:lnSpc>
                <a:spcPct val="90000"/>
              </a:lnSpc>
              <a:spcBef>
                <a:spcPts val="1001"/>
              </a:spcBef>
            </a:pPr>
            <a:r>
              <a:rPr lang="da-DK" sz="2800" b="1" strike="noStrike" spc="-1">
                <a:solidFill>
                  <a:srgbClr val="000000"/>
                </a:solidFill>
                <a:latin typeface="Gill Sans MT"/>
              </a:rPr>
              <a:t>Anvende</a:t>
            </a:r>
            <a:r>
              <a:rPr lang="da-DK" sz="2800" b="0" strike="noStrike" spc="-1">
                <a:solidFill>
                  <a:srgbClr val="000000"/>
                </a:solidFill>
                <a:latin typeface="Gill Sans MT"/>
              </a:rPr>
              <a:t> et unit test framework til opstilling at testsuiter og kvalitetsmåling af applikationskode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Indhold</a:t>
            </a:r>
            <a:endParaRPr lang="da-DK" sz="4400" b="0" strike="noStrike" spc="-1">
              <a:solidFill>
                <a:srgbClr val="000000"/>
              </a:solidFill>
              <a:latin typeface="Calibri"/>
            </a:endParaRPr>
          </a:p>
        </p:txBody>
      </p:sp>
      <p:sp>
        <p:nvSpPr>
          <p:cNvPr id="193" name="TextShape 2"/>
          <p:cNvSpPr txBox="1"/>
          <p:nvPr/>
        </p:nvSpPr>
        <p:spPr>
          <a:xfrm>
            <a:off x="838080" y="1311840"/>
            <a:ext cx="10515240" cy="4864680"/>
          </a:xfrm>
          <a:prstGeom prst="rect">
            <a:avLst/>
          </a:prstGeom>
          <a:noFill/>
          <a:ln>
            <a:noFill/>
          </a:ln>
        </p:spPr>
        <p:txBody>
          <a:bodyPr>
            <a:normAutofit fontScale="88000" lnSpcReduction="10000"/>
          </a:bodyPr>
          <a:lstStyle/>
          <a:p>
            <a:pPr>
              <a:lnSpc>
                <a:spcPct val="90000"/>
              </a:lnSpc>
              <a:spcBef>
                <a:spcPts val="1001"/>
              </a:spcBef>
            </a:pPr>
            <a:r>
              <a:rPr lang="da-DK" sz="2800" b="1" strike="noStrike" spc="-1">
                <a:solidFill>
                  <a:srgbClr val="D9D9D9"/>
                </a:solidFill>
                <a:latin typeface="Gill Sans MT"/>
              </a:rPr>
              <a:t>Anvende</a:t>
            </a:r>
            <a:r>
              <a:rPr lang="da-DK" sz="2800" b="1" strike="noStrike" spc="-1">
                <a:solidFill>
                  <a:srgbClr val="000000"/>
                </a:solidFill>
                <a:latin typeface="Gill Sans MT"/>
              </a:rPr>
              <a:t> </a:t>
            </a:r>
            <a:r>
              <a:rPr lang="da-DK" sz="2800" b="0" strike="noStrike" spc="-1">
                <a:solidFill>
                  <a:srgbClr val="000000"/>
                </a:solidFill>
                <a:latin typeface="Gill Sans MT"/>
              </a:rPr>
              <a:t>designmønstre</a:t>
            </a:r>
            <a:r>
              <a:rPr lang="da-DK" sz="2800" b="0" strike="noStrike" spc="-1">
                <a:solidFill>
                  <a:srgbClr val="D9D9D9"/>
                </a:solidFill>
                <a:latin typeface="Gill Sans MT"/>
              </a:rPr>
              <a:t> til udvikling af applikationer</a:t>
            </a:r>
            <a:endParaRPr lang="da-DK" sz="2800" b="0" strike="noStrike" spc="-1">
              <a:solidFill>
                <a:srgbClr val="000000"/>
              </a:solidFill>
              <a:latin typeface="Gill Sans MT"/>
            </a:endParaRPr>
          </a:p>
          <a:p>
            <a:pPr>
              <a:lnSpc>
                <a:spcPct val="90000"/>
              </a:lnSpc>
              <a:spcBef>
                <a:spcPts val="1001"/>
              </a:spcBef>
            </a:pPr>
            <a:r>
              <a:rPr lang="da-DK" sz="2800" b="1" strike="noStrike" spc="-1">
                <a:solidFill>
                  <a:srgbClr val="D9D9D9"/>
                </a:solidFill>
                <a:latin typeface="Gill Sans MT"/>
              </a:rPr>
              <a:t>Redegøre</a:t>
            </a:r>
            <a:r>
              <a:rPr lang="da-DK" sz="2800" b="0" strike="noStrike" spc="-1">
                <a:solidFill>
                  <a:srgbClr val="000000"/>
                </a:solidFill>
                <a:latin typeface="Gill Sans MT"/>
              </a:rPr>
              <a:t> </a:t>
            </a:r>
            <a:r>
              <a:rPr lang="da-DK" sz="2800" b="0" strike="noStrike" spc="-1">
                <a:solidFill>
                  <a:srgbClr val="D9D9D9"/>
                </a:solidFill>
                <a:latin typeface="Gill Sans MT"/>
              </a:rPr>
              <a:t>for relevante</a:t>
            </a:r>
            <a:r>
              <a:rPr lang="da-DK" sz="2800" b="0" strike="noStrike" spc="-1">
                <a:solidFill>
                  <a:srgbClr val="000000"/>
                </a:solidFill>
                <a:latin typeface="Gill Sans MT"/>
              </a:rPr>
              <a:t> konfigurationsteknikker</a:t>
            </a:r>
          </a:p>
          <a:p>
            <a:pPr>
              <a:lnSpc>
                <a:spcPct val="90000"/>
              </a:lnSpc>
              <a:spcBef>
                <a:spcPts val="1001"/>
              </a:spcBef>
            </a:pPr>
            <a:r>
              <a:rPr lang="da-DK" sz="2800" b="1" strike="noStrike" spc="-1">
                <a:solidFill>
                  <a:srgbClr val="D9D9D9"/>
                </a:solidFill>
                <a:latin typeface="Gill Sans MT"/>
              </a:rPr>
              <a:t>Anvende</a:t>
            </a:r>
            <a:r>
              <a:rPr lang="da-DK" sz="2800" b="0" strike="noStrike" spc="-1">
                <a:solidFill>
                  <a:srgbClr val="000000"/>
                </a:solidFill>
                <a:latin typeface="Gill Sans MT"/>
              </a:rPr>
              <a:t> parallel programmering </a:t>
            </a:r>
          </a:p>
          <a:p>
            <a:pPr>
              <a:lnSpc>
                <a:spcPct val="90000"/>
              </a:lnSpc>
              <a:spcBef>
                <a:spcPts val="1001"/>
              </a:spcBef>
            </a:pPr>
            <a:r>
              <a:rPr lang="da-DK" sz="2800" b="1" strike="noStrike" spc="-1">
                <a:solidFill>
                  <a:srgbClr val="D9D9D9"/>
                </a:solidFill>
                <a:latin typeface="Gill Sans MT"/>
              </a:rPr>
              <a:t>Redegøre</a:t>
            </a:r>
            <a:r>
              <a:rPr lang="da-DK" sz="2800" b="0" strike="noStrike" spc="-1">
                <a:solidFill>
                  <a:srgbClr val="D9D9D9"/>
                </a:solidFill>
                <a:latin typeface="Gill Sans MT"/>
              </a:rPr>
              <a:t> for de til parallel programmering hørende </a:t>
            </a:r>
            <a:r>
              <a:rPr lang="da-DK" sz="2800" b="0" strike="noStrike" spc="-1">
                <a:solidFill>
                  <a:srgbClr val="000000"/>
                </a:solidFill>
                <a:latin typeface="Gill Sans MT"/>
              </a:rPr>
              <a:t>synkroniseringsproblematikker</a:t>
            </a:r>
          </a:p>
          <a:p>
            <a:pPr>
              <a:lnSpc>
                <a:spcPct val="90000"/>
              </a:lnSpc>
              <a:spcBef>
                <a:spcPts val="1001"/>
              </a:spcBef>
            </a:pPr>
            <a:r>
              <a:rPr lang="da-DK" sz="2800" b="1" strike="noStrike" spc="-1">
                <a:solidFill>
                  <a:srgbClr val="D9D9D9"/>
                </a:solidFill>
                <a:latin typeface="Gill Sans MT"/>
              </a:rPr>
              <a:t>Redegøre</a:t>
            </a:r>
            <a:r>
              <a:rPr lang="da-DK" sz="2800" b="0" strike="noStrike" spc="-1">
                <a:solidFill>
                  <a:srgbClr val="000000"/>
                </a:solidFill>
                <a:latin typeface="Gill Sans MT"/>
              </a:rPr>
              <a:t> </a:t>
            </a:r>
            <a:r>
              <a:rPr lang="da-DK" sz="2800" b="0" strike="noStrike" spc="-1">
                <a:solidFill>
                  <a:srgbClr val="D9D9D9"/>
                </a:solidFill>
                <a:latin typeface="Gill Sans MT"/>
              </a:rPr>
              <a:t>for udvalgte og</a:t>
            </a:r>
            <a:r>
              <a:rPr lang="da-DK" sz="2800" b="0" strike="noStrike" spc="-1">
                <a:solidFill>
                  <a:srgbClr val="000000"/>
                </a:solidFill>
                <a:latin typeface="Gill Sans MT"/>
              </a:rPr>
              <a:t> designmønstre</a:t>
            </a:r>
          </a:p>
          <a:p>
            <a:pPr>
              <a:lnSpc>
                <a:spcPct val="90000"/>
              </a:lnSpc>
              <a:spcBef>
                <a:spcPts val="1001"/>
              </a:spcBef>
            </a:pPr>
            <a:r>
              <a:rPr lang="da-DK" sz="2800" b="1" strike="noStrike" spc="-1">
                <a:solidFill>
                  <a:srgbClr val="D9D9D9"/>
                </a:solidFill>
                <a:latin typeface="Gill Sans MT"/>
              </a:rPr>
              <a:t>Anvende</a:t>
            </a:r>
            <a:r>
              <a:rPr lang="da-DK" sz="2800" b="0" strike="noStrike" spc="-1">
                <a:solidFill>
                  <a:srgbClr val="D9D9D9"/>
                </a:solidFill>
                <a:latin typeface="Gill Sans MT"/>
              </a:rPr>
              <a:t> udvalgte </a:t>
            </a:r>
            <a:r>
              <a:rPr lang="da-DK" sz="2800" b="0" strike="noStrike" spc="-1">
                <a:solidFill>
                  <a:srgbClr val="000000"/>
                </a:solidFill>
                <a:latin typeface="Gill Sans MT"/>
              </a:rPr>
              <a:t>designmønstre</a:t>
            </a:r>
            <a:r>
              <a:rPr lang="da-DK" sz="2800" b="0" strike="noStrike" spc="-1">
                <a:solidFill>
                  <a:srgbClr val="D9D9D9"/>
                </a:solidFill>
                <a:latin typeface="Gill Sans MT"/>
              </a:rPr>
              <a:t> til konstruktion af en applikation.</a:t>
            </a:r>
            <a:endParaRPr lang="da-DK" sz="2800" b="0" strike="noStrike" spc="-1">
              <a:solidFill>
                <a:srgbClr val="000000"/>
              </a:solidFill>
              <a:latin typeface="Gill Sans MT"/>
            </a:endParaRPr>
          </a:p>
          <a:p>
            <a:pPr>
              <a:lnSpc>
                <a:spcPct val="90000"/>
              </a:lnSpc>
              <a:spcBef>
                <a:spcPts val="1001"/>
              </a:spcBef>
            </a:pPr>
            <a:r>
              <a:rPr lang="da-DK" sz="2800" b="1" strike="noStrike" spc="-1">
                <a:solidFill>
                  <a:srgbClr val="D9D9D9"/>
                </a:solidFill>
                <a:latin typeface="Gill Sans MT"/>
              </a:rPr>
              <a:t>Redegøre</a:t>
            </a:r>
            <a:r>
              <a:rPr lang="da-DK" sz="2800" b="0" strike="noStrike" spc="-1">
                <a:solidFill>
                  <a:srgbClr val="D9D9D9"/>
                </a:solidFill>
                <a:latin typeface="Gill Sans MT"/>
              </a:rPr>
              <a:t> for </a:t>
            </a:r>
            <a:r>
              <a:rPr lang="da-DK" sz="2800" b="0" strike="noStrike" spc="-1">
                <a:solidFill>
                  <a:srgbClr val="000000"/>
                </a:solidFill>
                <a:latin typeface="Gill Sans MT"/>
              </a:rPr>
              <a:t>grundlæggende testteori</a:t>
            </a:r>
          </a:p>
          <a:p>
            <a:pPr>
              <a:lnSpc>
                <a:spcPct val="90000"/>
              </a:lnSpc>
              <a:spcBef>
                <a:spcPts val="1001"/>
              </a:spcBef>
            </a:pPr>
            <a:r>
              <a:rPr lang="da-DK" sz="2800" b="1" strike="noStrike" spc="-1">
                <a:solidFill>
                  <a:srgbClr val="D9D9D9"/>
                </a:solidFill>
                <a:latin typeface="Gill Sans MT"/>
              </a:rPr>
              <a:t>Anvende</a:t>
            </a:r>
            <a:r>
              <a:rPr lang="da-DK" sz="2800" b="1" strike="noStrike" spc="-1">
                <a:solidFill>
                  <a:srgbClr val="000000"/>
                </a:solidFill>
                <a:latin typeface="Gill Sans MT"/>
              </a:rPr>
              <a:t> </a:t>
            </a:r>
            <a:r>
              <a:rPr lang="da-DK" sz="2800" b="0" strike="noStrike" spc="-1">
                <a:solidFill>
                  <a:srgbClr val="000000"/>
                </a:solidFill>
                <a:latin typeface="Gill Sans MT"/>
              </a:rPr>
              <a:t>grundlæggende testteori</a:t>
            </a:r>
            <a:r>
              <a:rPr lang="da-DK" sz="2800" b="0" strike="noStrike" spc="-1">
                <a:solidFill>
                  <a:srgbClr val="D9D9D9"/>
                </a:solidFill>
                <a:latin typeface="Gill Sans MT"/>
              </a:rPr>
              <a:t> til opstilling af tilstrækkelige </a:t>
            </a:r>
            <a:r>
              <a:rPr lang="da-DK" sz="2800" b="0" strike="noStrike" spc="-1">
                <a:solidFill>
                  <a:srgbClr val="000000"/>
                </a:solidFill>
                <a:latin typeface="Gill Sans MT"/>
              </a:rPr>
              <a:t>testsuiter</a:t>
            </a:r>
          </a:p>
          <a:p>
            <a:pPr>
              <a:lnSpc>
                <a:spcPct val="90000"/>
              </a:lnSpc>
              <a:spcBef>
                <a:spcPts val="1001"/>
              </a:spcBef>
            </a:pPr>
            <a:r>
              <a:rPr lang="da-DK" sz="2800" b="1" strike="noStrike" spc="-1">
                <a:solidFill>
                  <a:srgbClr val="D9D9D9"/>
                </a:solidFill>
                <a:latin typeface="Gill Sans MT"/>
              </a:rPr>
              <a:t>Anvende</a:t>
            </a:r>
            <a:r>
              <a:rPr lang="da-DK" sz="2800" b="0" strike="noStrike" spc="-1">
                <a:solidFill>
                  <a:srgbClr val="D9D9D9"/>
                </a:solidFill>
                <a:latin typeface="Gill Sans MT"/>
              </a:rPr>
              <a:t> et </a:t>
            </a:r>
            <a:r>
              <a:rPr lang="da-DK" sz="2800" b="0" strike="noStrike" spc="-1">
                <a:solidFill>
                  <a:srgbClr val="000000"/>
                </a:solidFill>
                <a:latin typeface="Gill Sans MT"/>
              </a:rPr>
              <a:t>unit test framework </a:t>
            </a:r>
            <a:r>
              <a:rPr lang="da-DK" sz="2800" b="0" strike="noStrike" spc="-1">
                <a:solidFill>
                  <a:srgbClr val="D9D9D9"/>
                </a:solidFill>
                <a:latin typeface="Gill Sans MT"/>
              </a:rPr>
              <a:t>til opstilling at </a:t>
            </a:r>
            <a:r>
              <a:rPr lang="da-DK" sz="2800" b="0" strike="noStrike" spc="-1">
                <a:solidFill>
                  <a:srgbClr val="000000"/>
                </a:solidFill>
                <a:latin typeface="Gill Sans MT"/>
              </a:rPr>
              <a:t>testsuiter </a:t>
            </a:r>
            <a:r>
              <a:rPr lang="da-DK" sz="2800" b="0" strike="noStrike" spc="-1">
                <a:solidFill>
                  <a:srgbClr val="D9D9D9"/>
                </a:solidFill>
                <a:latin typeface="Gill Sans MT"/>
              </a:rPr>
              <a:t>og</a:t>
            </a:r>
            <a:r>
              <a:rPr lang="da-DK" sz="2800" b="0" strike="noStrike" spc="-1">
                <a:solidFill>
                  <a:srgbClr val="000000"/>
                </a:solidFill>
                <a:latin typeface="Gill Sans MT"/>
              </a:rPr>
              <a:t> kvalitetsmåling </a:t>
            </a:r>
            <a:r>
              <a:rPr lang="da-DK" sz="2800" b="0" strike="noStrike" spc="-1">
                <a:solidFill>
                  <a:srgbClr val="D9D9D9"/>
                </a:solidFill>
                <a:latin typeface="Gill Sans MT"/>
              </a:rPr>
              <a:t>af applikationskode</a:t>
            </a:r>
            <a:endParaRPr lang="da-DK" sz="2800" b="0" strike="noStrike" spc="-1">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Indhold</a:t>
            </a:r>
            <a:endParaRPr lang="da-DK" sz="4400" b="0" strike="noStrike" spc="-1">
              <a:solidFill>
                <a:srgbClr val="000000"/>
              </a:solidFill>
              <a:latin typeface="Calibri"/>
            </a:endParaRPr>
          </a:p>
        </p:txBody>
      </p:sp>
      <p:sp>
        <p:nvSpPr>
          <p:cNvPr id="195" name="TextShape 2"/>
          <p:cNvSpPr txBox="1"/>
          <p:nvPr/>
        </p:nvSpPr>
        <p:spPr>
          <a:xfrm>
            <a:off x="838080" y="1311840"/>
            <a:ext cx="10515240" cy="4864680"/>
          </a:xfrm>
          <a:prstGeom prst="rect">
            <a:avLst/>
          </a:prstGeom>
          <a:noFill/>
          <a:ln>
            <a:noFill/>
          </a:ln>
        </p:spPr>
        <p:txBody>
          <a:bodyPr>
            <a:normAutofit fontScale="88000" lnSpcReduction="10000"/>
          </a:bodyPr>
          <a:lstStyle/>
          <a:p>
            <a:pPr>
              <a:lnSpc>
                <a:spcPct val="90000"/>
              </a:lnSpc>
              <a:spcBef>
                <a:spcPts val="1001"/>
              </a:spcBef>
            </a:pPr>
            <a:r>
              <a:rPr lang="da-DK" sz="2800" b="1" strike="noStrike" spc="-1">
                <a:solidFill>
                  <a:srgbClr val="000000"/>
                </a:solidFill>
                <a:latin typeface="Gill Sans MT"/>
              </a:rPr>
              <a:t>Anvende </a:t>
            </a:r>
            <a:r>
              <a:rPr lang="da-DK" sz="2800" b="0" strike="noStrike" spc="-1">
                <a:solidFill>
                  <a:srgbClr val="000000"/>
                </a:solidFill>
                <a:latin typeface="Gill Sans MT"/>
              </a:rPr>
              <a:t>designmønstre</a:t>
            </a:r>
            <a:r>
              <a:rPr lang="da-DK" sz="2800" b="0" strike="noStrike" spc="-1">
                <a:solidFill>
                  <a:srgbClr val="D9D9D9"/>
                </a:solidFill>
                <a:latin typeface="Gill Sans MT"/>
              </a:rPr>
              <a:t> til udvikling af applikationer</a:t>
            </a:r>
            <a:endParaRPr lang="da-DK" sz="2800" b="0" strike="noStrike" spc="-1">
              <a:solidFill>
                <a:srgbClr val="000000"/>
              </a:solidFill>
              <a:latin typeface="Gill Sans MT"/>
            </a:endParaRP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a:t>
            </a:r>
            <a:r>
              <a:rPr lang="da-DK" sz="2800" b="0" strike="noStrike" spc="-1">
                <a:solidFill>
                  <a:srgbClr val="D9D9D9"/>
                </a:solidFill>
                <a:latin typeface="Gill Sans MT"/>
              </a:rPr>
              <a:t>for relevante</a:t>
            </a:r>
            <a:r>
              <a:rPr lang="da-DK" sz="2800" b="0" strike="noStrike" spc="-1">
                <a:solidFill>
                  <a:srgbClr val="000000"/>
                </a:solidFill>
                <a:latin typeface="Gill Sans MT"/>
              </a:rPr>
              <a:t> konfigurationsteknikker</a:t>
            </a:r>
          </a:p>
          <a:p>
            <a:pPr>
              <a:lnSpc>
                <a:spcPct val="90000"/>
              </a:lnSpc>
              <a:spcBef>
                <a:spcPts val="1001"/>
              </a:spcBef>
            </a:pPr>
            <a:r>
              <a:rPr lang="da-DK" sz="2800" b="1" strike="noStrike" spc="-1">
                <a:solidFill>
                  <a:srgbClr val="000000"/>
                </a:solidFill>
                <a:latin typeface="Gill Sans MT"/>
              </a:rPr>
              <a:t>Anvende</a:t>
            </a:r>
            <a:r>
              <a:rPr lang="da-DK" sz="2800" b="0" strike="noStrike" spc="-1">
                <a:solidFill>
                  <a:srgbClr val="000000"/>
                </a:solidFill>
                <a:latin typeface="Gill Sans MT"/>
              </a:rPr>
              <a:t> parallel programmering </a:t>
            </a: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a:t>
            </a:r>
            <a:r>
              <a:rPr lang="da-DK" sz="2800" b="0" strike="noStrike" spc="-1">
                <a:solidFill>
                  <a:srgbClr val="D9D9D9"/>
                </a:solidFill>
                <a:latin typeface="Gill Sans MT"/>
              </a:rPr>
              <a:t>for de til parallel programmering hørende </a:t>
            </a:r>
            <a:r>
              <a:rPr lang="da-DK" sz="2800" b="0" strike="noStrike" spc="-1">
                <a:solidFill>
                  <a:srgbClr val="000000"/>
                </a:solidFill>
                <a:latin typeface="Gill Sans MT"/>
              </a:rPr>
              <a:t>synkroniseringsproblematikker</a:t>
            </a: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a:t>
            </a:r>
            <a:r>
              <a:rPr lang="da-DK" sz="2800" b="0" strike="noStrike" spc="-1">
                <a:solidFill>
                  <a:srgbClr val="D9D9D9"/>
                </a:solidFill>
                <a:latin typeface="Gill Sans MT"/>
              </a:rPr>
              <a:t>for udvalgte og</a:t>
            </a:r>
            <a:r>
              <a:rPr lang="da-DK" sz="2800" b="0" strike="noStrike" spc="-1">
                <a:solidFill>
                  <a:srgbClr val="000000"/>
                </a:solidFill>
                <a:latin typeface="Gill Sans MT"/>
              </a:rPr>
              <a:t> designmønstre</a:t>
            </a:r>
          </a:p>
          <a:p>
            <a:pPr>
              <a:lnSpc>
                <a:spcPct val="90000"/>
              </a:lnSpc>
              <a:spcBef>
                <a:spcPts val="1001"/>
              </a:spcBef>
            </a:pPr>
            <a:r>
              <a:rPr lang="da-DK" sz="2800" b="1" strike="noStrike" spc="-1">
                <a:solidFill>
                  <a:srgbClr val="000000"/>
                </a:solidFill>
                <a:latin typeface="Gill Sans MT"/>
              </a:rPr>
              <a:t>Anvende</a:t>
            </a:r>
            <a:r>
              <a:rPr lang="da-DK" sz="2800" b="0" strike="noStrike" spc="-1">
                <a:solidFill>
                  <a:srgbClr val="000000"/>
                </a:solidFill>
                <a:latin typeface="Gill Sans MT"/>
              </a:rPr>
              <a:t> </a:t>
            </a:r>
            <a:r>
              <a:rPr lang="da-DK" sz="2800" b="0" strike="noStrike" spc="-1">
                <a:solidFill>
                  <a:srgbClr val="D9D9D9"/>
                </a:solidFill>
                <a:latin typeface="Gill Sans MT"/>
              </a:rPr>
              <a:t>udvalgte </a:t>
            </a:r>
            <a:r>
              <a:rPr lang="da-DK" sz="2800" b="0" strike="noStrike" spc="-1">
                <a:solidFill>
                  <a:srgbClr val="000000"/>
                </a:solidFill>
                <a:latin typeface="Gill Sans MT"/>
              </a:rPr>
              <a:t>designmønstre</a:t>
            </a:r>
            <a:r>
              <a:rPr lang="da-DK" sz="2800" b="0" strike="noStrike" spc="-1">
                <a:solidFill>
                  <a:srgbClr val="D9D9D9"/>
                </a:solidFill>
                <a:latin typeface="Gill Sans MT"/>
              </a:rPr>
              <a:t> til konstruktion af en applikation.</a:t>
            </a:r>
            <a:endParaRPr lang="da-DK" sz="2800" b="0" strike="noStrike" spc="-1">
              <a:solidFill>
                <a:srgbClr val="000000"/>
              </a:solidFill>
              <a:latin typeface="Gill Sans MT"/>
            </a:endParaRPr>
          </a:p>
          <a:p>
            <a:pPr>
              <a:lnSpc>
                <a:spcPct val="90000"/>
              </a:lnSpc>
              <a:spcBef>
                <a:spcPts val="1001"/>
              </a:spcBef>
            </a:pPr>
            <a:r>
              <a:rPr lang="da-DK" sz="2800" b="1" strike="noStrike" spc="-1">
                <a:solidFill>
                  <a:srgbClr val="000000"/>
                </a:solidFill>
                <a:latin typeface="Gill Sans MT"/>
              </a:rPr>
              <a:t>Redegøre</a:t>
            </a:r>
            <a:r>
              <a:rPr lang="da-DK" sz="2800" b="0" strike="noStrike" spc="-1">
                <a:solidFill>
                  <a:srgbClr val="000000"/>
                </a:solidFill>
                <a:latin typeface="Gill Sans MT"/>
              </a:rPr>
              <a:t> </a:t>
            </a:r>
            <a:r>
              <a:rPr lang="da-DK" sz="2800" b="0" strike="noStrike" spc="-1">
                <a:solidFill>
                  <a:srgbClr val="D9D9D9"/>
                </a:solidFill>
                <a:latin typeface="Gill Sans MT"/>
              </a:rPr>
              <a:t>for </a:t>
            </a:r>
            <a:r>
              <a:rPr lang="da-DK" sz="2800" b="0" strike="noStrike" spc="-1">
                <a:solidFill>
                  <a:srgbClr val="000000"/>
                </a:solidFill>
                <a:latin typeface="Gill Sans MT"/>
              </a:rPr>
              <a:t>grundlæggende testteori</a:t>
            </a:r>
          </a:p>
          <a:p>
            <a:pPr>
              <a:lnSpc>
                <a:spcPct val="90000"/>
              </a:lnSpc>
              <a:spcBef>
                <a:spcPts val="1001"/>
              </a:spcBef>
            </a:pPr>
            <a:r>
              <a:rPr lang="da-DK" sz="2800" b="1" strike="noStrike" spc="-1">
                <a:solidFill>
                  <a:srgbClr val="000000"/>
                </a:solidFill>
                <a:latin typeface="Gill Sans MT"/>
              </a:rPr>
              <a:t>Anvende </a:t>
            </a:r>
            <a:r>
              <a:rPr lang="da-DK" sz="2800" b="0" strike="noStrike" spc="-1">
                <a:solidFill>
                  <a:srgbClr val="000000"/>
                </a:solidFill>
                <a:latin typeface="Gill Sans MT"/>
              </a:rPr>
              <a:t>grundlæggende testteori</a:t>
            </a:r>
            <a:r>
              <a:rPr lang="da-DK" sz="2800" b="0" strike="noStrike" spc="-1">
                <a:solidFill>
                  <a:srgbClr val="D9D9D9"/>
                </a:solidFill>
                <a:latin typeface="Gill Sans MT"/>
              </a:rPr>
              <a:t> til opstilling af tilstrækkelige </a:t>
            </a:r>
            <a:r>
              <a:rPr lang="da-DK" sz="2800" b="0" strike="noStrike" spc="-1">
                <a:solidFill>
                  <a:srgbClr val="000000"/>
                </a:solidFill>
                <a:latin typeface="Gill Sans MT"/>
              </a:rPr>
              <a:t>testsuiter</a:t>
            </a:r>
          </a:p>
          <a:p>
            <a:pPr>
              <a:lnSpc>
                <a:spcPct val="90000"/>
              </a:lnSpc>
              <a:spcBef>
                <a:spcPts val="1001"/>
              </a:spcBef>
            </a:pPr>
            <a:r>
              <a:rPr lang="da-DK" sz="2800" b="1" strike="noStrike" spc="-1">
                <a:solidFill>
                  <a:srgbClr val="000000"/>
                </a:solidFill>
                <a:latin typeface="Gill Sans MT"/>
              </a:rPr>
              <a:t>Anvende</a:t>
            </a:r>
            <a:r>
              <a:rPr lang="da-DK" sz="2800" b="0" strike="noStrike" spc="-1">
                <a:solidFill>
                  <a:srgbClr val="000000"/>
                </a:solidFill>
                <a:latin typeface="Gill Sans MT"/>
              </a:rPr>
              <a:t> </a:t>
            </a:r>
            <a:r>
              <a:rPr lang="da-DK" sz="2800" b="0" strike="noStrike" spc="-1">
                <a:solidFill>
                  <a:srgbClr val="D9D9D9"/>
                </a:solidFill>
                <a:latin typeface="Gill Sans MT"/>
              </a:rPr>
              <a:t>et </a:t>
            </a:r>
            <a:r>
              <a:rPr lang="da-DK" sz="2800" b="0" strike="noStrike" spc="-1">
                <a:solidFill>
                  <a:srgbClr val="000000"/>
                </a:solidFill>
                <a:latin typeface="Gill Sans MT"/>
              </a:rPr>
              <a:t>unit test framework </a:t>
            </a:r>
            <a:r>
              <a:rPr lang="da-DK" sz="2800" b="0" strike="noStrike" spc="-1">
                <a:solidFill>
                  <a:srgbClr val="D9D9D9"/>
                </a:solidFill>
                <a:latin typeface="Gill Sans MT"/>
              </a:rPr>
              <a:t>til opstilling at </a:t>
            </a:r>
            <a:r>
              <a:rPr lang="da-DK" sz="2800" b="0" strike="noStrike" spc="-1">
                <a:solidFill>
                  <a:srgbClr val="000000"/>
                </a:solidFill>
                <a:latin typeface="Gill Sans MT"/>
              </a:rPr>
              <a:t>testsuiter </a:t>
            </a:r>
            <a:r>
              <a:rPr lang="da-DK" sz="2800" b="0" strike="noStrike" spc="-1">
                <a:solidFill>
                  <a:srgbClr val="D9D9D9"/>
                </a:solidFill>
                <a:latin typeface="Gill Sans MT"/>
              </a:rPr>
              <a:t>og</a:t>
            </a:r>
            <a:r>
              <a:rPr lang="da-DK" sz="2800" b="0" strike="noStrike" spc="-1">
                <a:solidFill>
                  <a:srgbClr val="000000"/>
                </a:solidFill>
                <a:latin typeface="Gill Sans MT"/>
              </a:rPr>
              <a:t> kvalitetsmåling </a:t>
            </a:r>
            <a:r>
              <a:rPr lang="da-DK" sz="2800" b="0" strike="noStrike" spc="-1">
                <a:solidFill>
                  <a:srgbClr val="D9D9D9"/>
                </a:solidFill>
                <a:latin typeface="Gill Sans MT"/>
              </a:rPr>
              <a:t>af applikationskode</a:t>
            </a:r>
            <a:endParaRPr lang="da-DK" sz="2800" b="0" strike="noStrike" spc="-1">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Der stilles store kvalitetskrav til de IT systemer der anvendes indenfor sundhedsområdet. Derfor er det vigtigt at kende de parametre hvorpå kvalitet af et IT system kan måles og hvilke redskaber udvikleren kan anvende for at opnå den ønskede kvalitet.</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r>
              <a:rPr lang="da-DK" sz="2800" b="0" strike="noStrike" spc="-1">
                <a:solidFill>
                  <a:srgbClr val="000000"/>
                </a:solidFill>
                <a:latin typeface="Gill Sans MT"/>
              </a:rPr>
              <a:t>ST3ITS3 er et videregående programmeringskursus, hvor den studerende lærer at fastlægge et design, håndtere samtidighed, samt konfigurering af enkelte komponenter i applikationen, på en systematisk og organiseret måde, så systemets kvalitet sikres. Funktionalitet og kvalitet måles gennem struktureret test af systemet.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3" name="Picture 2"/>
          <p:cNvPicPr>
            <a:picLocks noChangeAspect="1"/>
          </p:cNvPicPr>
          <p:nvPr/>
        </p:nvPicPr>
        <p:blipFill>
          <a:blip r:embed="rId3"/>
          <a:stretch>
            <a:fillRect/>
          </a:stretch>
        </p:blipFill>
        <p:spPr>
          <a:xfrm>
            <a:off x="4025092" y="452264"/>
            <a:ext cx="7200900" cy="6086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smtClean="0">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smtClean="0">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smtClean="0">
                <a:solidFill>
                  <a:srgbClr val="000000"/>
                </a:solidFill>
                <a:latin typeface="Gill Sans MT"/>
              </a:rPr>
              <a:t>Brightspace</a:t>
            </a:r>
            <a:r>
              <a:rPr lang="da-DK" sz="2800" b="0" strike="noStrike" spc="-1" dirty="0" smtClean="0">
                <a:solidFill>
                  <a:srgbClr val="000000"/>
                </a:solidFill>
                <a:latin typeface="Gill Sans MT"/>
              </a:rPr>
              <a:t>.</a:t>
            </a:r>
            <a:endParaRPr lang="da-DK" sz="2800" b="0" strike="noStrike" spc="-1" dirty="0">
              <a:solidFill>
                <a:srgbClr val="000000"/>
              </a:solidFill>
              <a:latin typeface="Gill Sans MT"/>
            </a:endParaRPr>
          </a:p>
          <a:p>
            <a:pPr>
              <a:lnSpc>
                <a:spcPct val="90000"/>
              </a:lnSpc>
              <a:spcBef>
                <a:spcPts val="1001"/>
              </a:spcBef>
            </a:pPr>
            <a:endParaRPr lang="da-DK" sz="2800" b="0" strike="noStrike" spc="-1" dirty="0">
              <a:solidFill>
                <a:srgbClr val="000000"/>
              </a:solidFill>
              <a:latin typeface="Gill Sans MT"/>
            </a:endParaRPr>
          </a:p>
        </p:txBody>
      </p:sp>
      <p:pic>
        <p:nvPicPr>
          <p:cNvPr id="188" name="Picture 3"/>
          <p:cNvPicPr/>
          <p:nvPr/>
        </p:nvPicPr>
        <p:blipFill>
          <a:blip r:embed="rId4"/>
          <a:stretch/>
        </p:blipFill>
        <p:spPr>
          <a:xfrm>
            <a:off x="7498080" y="2440800"/>
            <a:ext cx="2161440" cy="2702160"/>
          </a:xfrm>
          <a:prstGeom prst="rect">
            <a:avLst/>
          </a:prstGeom>
          <a:ln>
            <a:noFill/>
          </a:ln>
        </p:spPr>
      </p:pic>
      <p:pic>
        <p:nvPicPr>
          <p:cNvPr id="189" name="Picture 4"/>
          <p:cNvPicPr/>
          <p:nvPr/>
        </p:nvPicPr>
        <p:blipFill>
          <a:blip r:embed="rId5"/>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94000"/>
          </a:bodyPr>
          <a:lstStyle/>
          <a:p>
            <a:pPr>
              <a:lnSpc>
                <a:spcPct val="90000"/>
              </a:lnSpc>
              <a:spcBef>
                <a:spcPts val="1001"/>
              </a:spcBef>
            </a:pPr>
            <a:r>
              <a:rPr lang="da-DK" sz="2800" b="0" strike="noStrike" spc="-1">
                <a:solidFill>
                  <a:srgbClr val="000000"/>
                </a:solidFill>
                <a:latin typeface="Gill Sans MT"/>
              </a:rPr>
              <a:t>Vi forventer at:</a:t>
            </a:r>
          </a:p>
          <a:p>
            <a:pPr>
              <a:lnSpc>
                <a:spcPct val="90000"/>
              </a:lnSpc>
              <a:spcBef>
                <a:spcPts val="1001"/>
              </a:spcBef>
            </a:pPr>
            <a:endParaRPr lang="da-DK" sz="28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læser stoffet inden forelæsning.</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deltager aktivt i diskussioner.</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spørger til det, du synes er svært. Hvis du synes noget er svært, er der </a:t>
            </a:r>
            <a:r>
              <a:rPr lang="da-DK" sz="2400" b="1" strike="noStrike" spc="-1">
                <a:solidFill>
                  <a:srgbClr val="000000"/>
                </a:solidFill>
                <a:latin typeface="Gill Sans MT"/>
              </a:rPr>
              <a:t>garanteret</a:t>
            </a:r>
            <a:r>
              <a:rPr lang="da-DK" sz="2400" b="0" strike="noStrike" spc="-1">
                <a:solidFill>
                  <a:srgbClr val="000000"/>
                </a:solidFill>
                <a:latin typeface="Gill Sans MT"/>
              </a:rPr>
              <a:t> også andre, som synes det er svært.</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hjælper dine medstuderende.</a:t>
            </a:r>
          </a:p>
          <a:p>
            <a:pPr>
              <a:lnSpc>
                <a:spcPct val="90000"/>
              </a:lnSpc>
              <a:spcBef>
                <a:spcPts val="1001"/>
              </a:spcBef>
            </a:pPr>
            <a:endParaRPr lang="da-DK" sz="2400" b="0" strike="noStrike" spc="-1">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lnSpcReduction="10000"/>
          </a:bodyPr>
          <a:lstStyle/>
          <a:p>
            <a:pPr>
              <a:lnSpc>
                <a:spcPct val="90000"/>
              </a:lnSpc>
              <a:spcBef>
                <a:spcPts val="1001"/>
              </a:spcBef>
            </a:pPr>
            <a:r>
              <a:rPr lang="da-DK" sz="2800" b="0" strike="noStrike" spc="-1">
                <a:solidFill>
                  <a:srgbClr val="000000"/>
                </a:solidFill>
                <a:latin typeface="Gill Sans MT"/>
              </a:rPr>
              <a:t>Introduktion til problemløsning.</a:t>
            </a:r>
          </a:p>
          <a:p>
            <a:pPr>
              <a:lnSpc>
                <a:spcPct val="90000"/>
              </a:lnSpc>
              <a:spcBef>
                <a:spcPts val="1001"/>
              </a:spcBef>
            </a:pPr>
            <a:r>
              <a:rPr lang="da-DK" sz="2800" b="0" strike="noStrike" spc="-1">
                <a:solidFill>
                  <a:srgbClr val="000000"/>
                </a:solidFill>
                <a:latin typeface="Gill Sans MT"/>
              </a:rPr>
              <a:t>Debugging</a:t>
            </a:r>
          </a:p>
          <a:p>
            <a:pPr>
              <a:lnSpc>
                <a:spcPct val="90000"/>
              </a:lnSpc>
              <a:spcBef>
                <a:spcPts val="1001"/>
              </a:spcBef>
            </a:pPr>
            <a:r>
              <a:rPr lang="da-DK" sz="2800" b="0" strike="noStrike" spc="-1">
                <a:solidFill>
                  <a:srgbClr val="000000"/>
                </a:solidFill>
                <a:latin typeface="Gill Sans MT"/>
              </a:rPr>
              <a:t>WPF / MVVM</a:t>
            </a:r>
          </a:p>
          <a:p>
            <a:pPr>
              <a:lnSpc>
                <a:spcPct val="90000"/>
              </a:lnSpc>
              <a:spcBef>
                <a:spcPts val="1001"/>
              </a:spcBef>
            </a:pPr>
            <a:r>
              <a:rPr lang="da-DK" sz="2800" b="0" strike="noStrike" spc="-1">
                <a:solidFill>
                  <a:srgbClr val="000000"/>
                </a:solidFill>
                <a:latin typeface="Gill Sans MT"/>
              </a:rPr>
              <a:t>Properties</a:t>
            </a:r>
          </a:p>
          <a:p>
            <a:pPr>
              <a:lnSpc>
                <a:spcPct val="90000"/>
              </a:lnSpc>
              <a:spcBef>
                <a:spcPts val="1001"/>
              </a:spcBef>
            </a:pPr>
            <a:r>
              <a:rPr lang="da-DK" sz="2800" b="0" strike="noStrike" spc="-1">
                <a:solidFill>
                  <a:srgbClr val="000000"/>
                </a:solidFill>
                <a:latin typeface="Gill Sans MT"/>
              </a:rPr>
              <a:t>Arv</a:t>
            </a:r>
          </a:p>
          <a:p>
            <a:pPr>
              <a:lnSpc>
                <a:spcPct val="90000"/>
              </a:lnSpc>
              <a:spcBef>
                <a:spcPts val="1001"/>
              </a:spcBef>
            </a:pPr>
            <a:r>
              <a:rPr lang="da-DK" sz="2800" b="0" strike="noStrike" spc="-1">
                <a:solidFill>
                  <a:srgbClr val="000000"/>
                </a:solidFill>
                <a:latin typeface="Gill Sans MT"/>
              </a:rPr>
              <a:t>Polymorfi</a:t>
            </a:r>
          </a:p>
          <a:p>
            <a:pPr>
              <a:lnSpc>
                <a:spcPct val="90000"/>
              </a:lnSpc>
              <a:spcBef>
                <a:spcPts val="1001"/>
              </a:spcBef>
            </a:pPr>
            <a:r>
              <a:rPr lang="da-DK" sz="2800" b="0" strike="noStrike" spc="-1">
                <a:solidFill>
                  <a:srgbClr val="000000"/>
                </a:solidFill>
                <a:latin typeface="Gill Sans MT"/>
              </a:rPr>
              <a:t>Filer</a:t>
            </a:r>
          </a:p>
          <a:p>
            <a:pPr>
              <a:lnSpc>
                <a:spcPct val="90000"/>
              </a:lnSpc>
              <a:spcBef>
                <a:spcPts val="1001"/>
              </a:spcBef>
            </a:pPr>
            <a:r>
              <a:rPr lang="da-DK" sz="2800" b="0" strike="noStrike" spc="-1">
                <a:solidFill>
                  <a:srgbClr val="000000"/>
                </a:solidFill>
                <a:latin typeface="Gill Sans MT"/>
              </a:rPr>
              <a:t>Database opbygning </a:t>
            </a:r>
          </a:p>
          <a:p>
            <a:pPr>
              <a:lnSpc>
                <a:spcPct val="90000"/>
              </a:lnSpc>
              <a:spcBef>
                <a:spcPts val="1001"/>
              </a:spcBef>
            </a:pPr>
            <a:r>
              <a:rPr lang="da-DK" sz="2800" b="0" strike="noStrike" spc="-1">
                <a:solidFill>
                  <a:srgbClr val="000000"/>
                </a:solidFill>
                <a:latin typeface="Gill Sans MT"/>
              </a:rPr>
              <a:t>SQL-sproget</a:t>
            </a:r>
          </a:p>
        </p:txBody>
      </p:sp>
      <p:sp>
        <p:nvSpPr>
          <p:cNvPr id="209" name="TextShape 3"/>
          <p:cNvSpPr txBox="1"/>
          <p:nvPr/>
        </p:nvSpPr>
        <p:spPr>
          <a:xfrm>
            <a:off x="6172200" y="1825560"/>
            <a:ext cx="5181120" cy="4350960"/>
          </a:xfrm>
          <a:prstGeom prst="rect">
            <a:avLst/>
          </a:prstGeom>
          <a:noFill/>
          <a:ln>
            <a:noFill/>
          </a:ln>
        </p:spPr>
        <p:txBody>
          <a:bodyPr>
            <a:normAutofit fontScale="97000" lnSpcReduction="10000"/>
          </a:bodyPr>
          <a:lstStyle/>
          <a:p>
            <a:pPr>
              <a:lnSpc>
                <a:spcPct val="90000"/>
              </a:lnSpc>
              <a:spcBef>
                <a:spcPts val="1001"/>
              </a:spcBef>
            </a:pPr>
            <a:r>
              <a:rPr lang="da-DK" sz="2800" b="0" strike="noStrike" spc="-1">
                <a:solidFill>
                  <a:srgbClr val="000000"/>
                </a:solidFill>
                <a:latin typeface="Gill Sans MT"/>
              </a:rPr>
              <a:t> Trelagsmodel, DTO</a:t>
            </a:r>
          </a:p>
          <a:p>
            <a:pPr>
              <a:lnSpc>
                <a:spcPct val="90000"/>
              </a:lnSpc>
              <a:spcBef>
                <a:spcPts val="1001"/>
              </a:spcBef>
            </a:pPr>
            <a:r>
              <a:rPr lang="da-DK" sz="2800" b="0" strike="noStrike" spc="-1">
                <a:solidFill>
                  <a:srgbClr val="000000"/>
                </a:solidFill>
                <a:latin typeface="Gill Sans MT"/>
              </a:rPr>
              <a:t>  Præsentationslaget</a:t>
            </a:r>
          </a:p>
          <a:p>
            <a:pPr>
              <a:lnSpc>
                <a:spcPct val="90000"/>
              </a:lnSpc>
              <a:spcBef>
                <a:spcPts val="1001"/>
              </a:spcBef>
            </a:pPr>
            <a:r>
              <a:rPr lang="da-DK" sz="2800" b="0" strike="noStrike" spc="-1">
                <a:solidFill>
                  <a:srgbClr val="000000"/>
                </a:solidFill>
                <a:latin typeface="Gill Sans MT"/>
              </a:rPr>
              <a:t>  Datalaget</a:t>
            </a:r>
          </a:p>
          <a:p>
            <a:pPr>
              <a:lnSpc>
                <a:spcPct val="90000"/>
              </a:lnSpc>
              <a:spcBef>
                <a:spcPts val="1001"/>
              </a:spcBef>
            </a:pPr>
            <a:r>
              <a:rPr lang="da-DK" sz="2800" b="0" strike="noStrike" spc="-1">
                <a:solidFill>
                  <a:srgbClr val="000000"/>
                </a:solidFill>
                <a:latin typeface="Gill Sans MT"/>
              </a:rPr>
              <a:t>  Logiklaget</a:t>
            </a:r>
          </a:p>
          <a:p>
            <a:pPr>
              <a:lnSpc>
                <a:spcPct val="90000"/>
              </a:lnSpc>
              <a:spcBef>
                <a:spcPts val="1001"/>
              </a:spcBef>
            </a:pPr>
            <a:r>
              <a:rPr lang="da-DK" sz="2800" b="0" strike="noStrike" spc="-1">
                <a:solidFill>
                  <a:srgbClr val="000000"/>
                </a:solidFill>
                <a:latin typeface="Gill Sans MT"/>
              </a:rPr>
              <a:t>    med filer</a:t>
            </a:r>
          </a:p>
          <a:p>
            <a:pPr>
              <a:lnSpc>
                <a:spcPct val="90000"/>
              </a:lnSpc>
              <a:spcBef>
                <a:spcPts val="1001"/>
              </a:spcBef>
            </a:pPr>
            <a:r>
              <a:rPr lang="da-DK" sz="2800" b="0" strike="noStrike" spc="-1">
                <a:solidFill>
                  <a:srgbClr val="000000"/>
                </a:solidFill>
                <a:latin typeface="Gill Sans MT"/>
              </a:rPr>
              <a:t>    med database</a:t>
            </a:r>
          </a:p>
          <a:p>
            <a:pPr>
              <a:lnSpc>
                <a:spcPct val="90000"/>
              </a:lnSpc>
              <a:spcBef>
                <a:spcPts val="1001"/>
              </a:spcBef>
            </a:pPr>
            <a:r>
              <a:rPr lang="da-DK" sz="2800" b="0" strike="noStrike" spc="-1">
                <a:solidFill>
                  <a:srgbClr val="000000"/>
                </a:solidFill>
                <a:latin typeface="Gill Sans MT"/>
              </a:rPr>
              <a:t>Principper for gode Brugerflader</a:t>
            </a:r>
          </a:p>
          <a:p>
            <a:pPr>
              <a:lnSpc>
                <a:spcPct val="90000"/>
              </a:lnSpc>
              <a:spcBef>
                <a:spcPts val="1001"/>
              </a:spcBef>
            </a:pPr>
            <a:r>
              <a:rPr lang="da-DK" sz="2800" b="0" strike="noStrike" spc="-1">
                <a:solidFill>
                  <a:srgbClr val="000000"/>
                </a:solidFill>
                <a:latin typeface="Gill Sans MT"/>
              </a:rPr>
              <a:t>Gruppearbejde om brugerflader</a:t>
            </a:r>
          </a:p>
          <a:p>
            <a:pPr>
              <a:lnSpc>
                <a:spcPct val="90000"/>
              </a:lnSpc>
              <a:spcBef>
                <a:spcPts val="1001"/>
              </a:spcBef>
            </a:pPr>
            <a:r>
              <a:rPr lang="da-DK" sz="2800" b="0" strike="noStrike" spc="-1">
                <a:solidFill>
                  <a:srgbClr val="000000"/>
                </a:solidFill>
                <a:latin typeface="Gill Sans MT"/>
              </a:rPr>
              <a:t>Undersøgelse af forskellige GUI’s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TextShape 1"/>
          <p:cNvSpPr txBox="1"/>
          <p:nvPr/>
        </p:nvSpPr>
        <p:spPr>
          <a:xfrm>
            <a:off x="838080" y="365040"/>
            <a:ext cx="10515240" cy="739800"/>
          </a:xfrm>
          <a:prstGeom prst="rect">
            <a:avLst/>
          </a:prstGeom>
          <a:noFill/>
          <a:ln>
            <a:noFill/>
          </a:ln>
        </p:spPr>
        <p:txBody>
          <a:bodyPr anchor="ctr">
            <a:normAutofit/>
          </a:bodyPr>
          <a:lstStyle/>
          <a:p>
            <a:pPr>
              <a:lnSpc>
                <a:spcPct val="90000"/>
              </a:lnSpc>
            </a:pPr>
            <a:r>
              <a:rPr lang="da-DK" sz="4400" b="0" strike="noStrike" spc="-1">
                <a:solidFill>
                  <a:srgbClr val="000000"/>
                </a:solidFill>
                <a:latin typeface="Gill Sans MT"/>
              </a:rPr>
              <a:t>Gamle eksamensspørgsmål fra 2. semester</a:t>
            </a:r>
            <a:endParaRPr lang="da-DK" sz="4400" b="0" strike="noStrike" spc="-1">
              <a:solidFill>
                <a:srgbClr val="000000"/>
              </a:solidFill>
              <a:latin typeface="Calibri"/>
            </a:endParaRPr>
          </a:p>
        </p:txBody>
      </p:sp>
      <p:sp>
        <p:nvSpPr>
          <p:cNvPr id="21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12" name="Picture 3"/>
          <p:cNvPicPr/>
          <p:nvPr/>
        </p:nvPicPr>
        <p:blipFill>
          <a:blip r:embed="rId3"/>
          <a:stretch/>
        </p:blipFill>
        <p:spPr>
          <a:xfrm>
            <a:off x="213120" y="1268640"/>
            <a:ext cx="5733720" cy="4433040"/>
          </a:xfrm>
          <a:prstGeom prst="rect">
            <a:avLst/>
          </a:prstGeom>
          <a:ln>
            <a:noFill/>
          </a:ln>
        </p:spPr>
      </p:pic>
      <p:pic>
        <p:nvPicPr>
          <p:cNvPr id="213" name="Picture 4"/>
          <p:cNvPicPr/>
          <p:nvPr/>
        </p:nvPicPr>
        <p:blipFill>
          <a:blip r:embed="rId4"/>
          <a:stretch/>
        </p:blipFill>
        <p:spPr>
          <a:xfrm>
            <a:off x="6094440" y="1268640"/>
            <a:ext cx="5646960" cy="3117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smtClean="0">
                <a:solidFill>
                  <a:srgbClr val="000000"/>
                </a:solidFill>
                <a:latin typeface="Gill Sans MT"/>
              </a:rPr>
              <a:t>Michael</a:t>
            </a:r>
          </a:p>
          <a:p>
            <a:pPr algn="ctr">
              <a:lnSpc>
                <a:spcPct val="90000"/>
              </a:lnSpc>
              <a:spcBef>
                <a:spcPts val="1001"/>
              </a:spcBef>
            </a:pPr>
            <a:r>
              <a:rPr lang="nn-NO" sz="2800" b="0" strike="noStrike" spc="-1" dirty="0" smtClean="0">
                <a:solidFill>
                  <a:srgbClr val="000000"/>
                </a:solidFill>
                <a:latin typeface="Gill Sans MT"/>
              </a:rPr>
              <a:t>ml@ase.au.dk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674088"/>
            <a:ext cx="2555280" cy="2845800"/>
          </a:xfrm>
          <a:prstGeom prst="rect">
            <a:avLst/>
          </a:prstGeom>
          <a:ln>
            <a:noFill/>
          </a:ln>
        </p:spPr>
      </p:pic>
      <p:pic>
        <p:nvPicPr>
          <p:cNvPr id="185" name="Picture 5"/>
          <p:cNvPicPr/>
          <p:nvPr/>
        </p:nvPicPr>
        <p:blipFill>
          <a:blip r:embed="rId4"/>
          <a:stretch/>
        </p:blipFill>
        <p:spPr>
          <a:xfrm rot="5400000">
            <a:off x="6728601" y="2811585"/>
            <a:ext cx="4349160" cy="326196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smtClean="0">
                <a:solidFill>
                  <a:srgbClr val="000000"/>
                </a:solidFill>
                <a:latin typeface="Gill Sans MT"/>
              </a:rPr>
              <a:t>Lars</a:t>
            </a:r>
          </a:p>
          <a:p>
            <a:pPr algn="ctr">
              <a:lnSpc>
                <a:spcPct val="90000"/>
              </a:lnSpc>
              <a:spcBef>
                <a:spcPts val="1001"/>
              </a:spcBef>
            </a:pPr>
            <a:r>
              <a:rPr lang="nn-NO" sz="2800" spc="-1" dirty="0" smtClean="0">
                <a:solidFill>
                  <a:srgbClr val="000000"/>
                </a:solidFill>
                <a:latin typeface="Gill Sans MT"/>
              </a:rPr>
              <a:t>lamo</a:t>
            </a:r>
            <a:r>
              <a:rPr lang="nn-NO" sz="2800" b="0" strike="noStrike" spc="-1" dirty="0" smtClean="0">
                <a:solidFill>
                  <a:srgbClr val="000000"/>
                </a:solidFill>
                <a:latin typeface="Gill Sans MT"/>
              </a:rPr>
              <a:t>@ase.au.dk</a:t>
            </a:r>
            <a:endParaRPr lang="da-DK" sz="2800" b="0" strike="noStrike" spc="-1" dirty="0">
              <a:solidFill>
                <a:srgbClr val="000000"/>
              </a:solidFill>
              <a:latin typeface="Gill Sans MT"/>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smtClean="0">
                <a:solidFill>
                  <a:srgbClr val="000000"/>
                </a:solidFill>
                <a:latin typeface="Gill Sans MT"/>
              </a:rPr>
              <a:t>Henrik</a:t>
            </a:r>
          </a:p>
          <a:p>
            <a:pPr algn="ctr">
              <a:lnSpc>
                <a:spcPct val="90000"/>
              </a:lnSpc>
              <a:spcBef>
                <a:spcPts val="1001"/>
              </a:spcBef>
            </a:pPr>
            <a:r>
              <a:rPr lang="nn-NO" sz="2800" b="0" strike="noStrike" spc="-1" dirty="0" smtClean="0">
                <a:solidFill>
                  <a:srgbClr val="000000"/>
                </a:solidFill>
                <a:latin typeface="Gill Sans MT"/>
              </a:rPr>
              <a:t>henrik@ase.au.dk</a:t>
            </a:r>
            <a:endParaRPr lang="da-DK" sz="2800" b="0" strike="noStrike" spc="-1" dirty="0">
              <a:solidFill>
                <a:srgbClr val="000000"/>
              </a:solidFill>
              <a:latin typeface="Gill Sans MT"/>
            </a:endParaRPr>
          </a:p>
        </p:txBody>
      </p:sp>
      <p:pic>
        <p:nvPicPr>
          <p:cNvPr id="1026" name="Picture 2" descr="Image 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676" y="2321114"/>
            <a:ext cx="3573143" cy="3551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6" name="Picture 5">
            <a:extLst>
              <a:ext uri="{FF2B5EF4-FFF2-40B4-BE49-F238E27FC236}">
                <a16:creationId xmlns:a16="http://schemas.microsoft.com/office/drawing/2014/main" id="{5F1699B5-262A-0242-8736-4D3E7DBEB730}"/>
              </a:ext>
            </a:extLst>
          </p:cNvPr>
          <p:cNvPicPr/>
          <p:nvPr/>
        </p:nvPicPr>
        <p:blipFill>
          <a:blip r:embed="rId4"/>
          <a:stretch/>
        </p:blipFill>
        <p:spPr>
          <a:xfrm rot="5400000">
            <a:off x="7018855" y="1535798"/>
            <a:ext cx="4783680" cy="3587760"/>
          </a:xfrm>
          <a:prstGeom prst="rect">
            <a:avLst/>
          </a:prstGeom>
          <a:ln>
            <a:noFill/>
          </a:ln>
        </p:spPr>
      </p:pic>
    </p:spTree>
    <p:custDataLst>
      <p:tags r:id="rId1"/>
    </p:custDataLst>
    <p:extLst>
      <p:ext uri="{BB962C8B-B14F-4D97-AF65-F5344CB8AC3E}">
        <p14:creationId xmlns:p14="http://schemas.microsoft.com/office/powerpoint/2010/main" val="2509170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Michael</a:t>
            </a:r>
            <a:endParaRPr lang="da-DK" dirty="0"/>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smtClean="0"/>
              <a:t>B.Sc</a:t>
            </a:r>
            <a:r>
              <a:rPr lang="da-DK" sz="2400" dirty="0" smtClean="0"/>
              <a:t>. EE (Elektroingeniør), 2002</a:t>
            </a:r>
          </a:p>
          <a:p>
            <a:r>
              <a:rPr lang="da-DK" sz="2400" dirty="0" smtClean="0"/>
              <a:t>Master of It – Software Development, 2010</a:t>
            </a:r>
          </a:p>
          <a:p>
            <a:pPr marL="0" indent="0">
              <a:buNone/>
            </a:pPr>
            <a:endParaRPr lang="da-DK" sz="2400" dirty="0"/>
          </a:p>
          <a:p>
            <a:r>
              <a:rPr lang="da-DK" sz="2400" dirty="0" err="1" smtClean="0"/>
              <a:t>Systematic</a:t>
            </a:r>
            <a:r>
              <a:rPr lang="da-DK" sz="2400" dirty="0" smtClean="0"/>
              <a:t> (januar 2002) – Systems </a:t>
            </a:r>
            <a:r>
              <a:rPr lang="da-DK" sz="2400" dirty="0" err="1" smtClean="0"/>
              <a:t>Engineer</a:t>
            </a:r>
            <a:endParaRPr lang="da-DK" sz="2400" dirty="0" smtClean="0"/>
          </a:p>
          <a:p>
            <a:r>
              <a:rPr lang="da-DK" sz="2400" dirty="0" smtClean="0"/>
              <a:t>Mjølner (juli 2006) – Senior Software Architect, Embedded</a:t>
            </a:r>
          </a:p>
          <a:p>
            <a:r>
              <a:rPr lang="da-DK" sz="2400" dirty="0" smtClean="0"/>
              <a:t>ASE (november 2016) – Adjunkt</a:t>
            </a:r>
          </a:p>
          <a:p>
            <a:r>
              <a:rPr lang="da-DK" sz="2400" dirty="0" smtClean="0"/>
              <a:t>ASE (november 2019) – Lektor </a:t>
            </a:r>
            <a:r>
              <a:rPr lang="da-DK" sz="2400" dirty="0" smtClean="0">
                <a:sym typeface="Wingdings" panose="05000000000000000000" pitchFamily="2" charset="2"/>
              </a:rPr>
              <a:t></a:t>
            </a:r>
          </a:p>
          <a:p>
            <a:r>
              <a:rPr lang="en-US" sz="2400" dirty="0" err="1">
                <a:sym typeface="Wingdings" panose="05000000000000000000" pitchFamily="2" charset="2"/>
              </a:rPr>
              <a:t>s</a:t>
            </a:r>
            <a:r>
              <a:rPr lang="en-US" sz="2400" dirty="0" err="1" smtClean="0">
                <a:sym typeface="Wingdings" panose="05000000000000000000" pitchFamily="2" charset="2"/>
              </a:rPr>
              <a:t>entispec</a:t>
            </a:r>
            <a:r>
              <a:rPr lang="en-US" sz="2400" dirty="0" smtClean="0">
                <a:sym typeface="Wingdings" panose="05000000000000000000" pitchFamily="2" charset="2"/>
              </a:rPr>
              <a:t> (august 2020 – </a:t>
            </a:r>
            <a:r>
              <a:rPr lang="en-US" sz="2400" dirty="0" err="1" smtClean="0">
                <a:sym typeface="Wingdings" panose="05000000000000000000" pitchFamily="2" charset="2"/>
              </a:rPr>
              <a:t>maj</a:t>
            </a:r>
            <a:r>
              <a:rPr lang="en-US" sz="2400" dirty="0" smtClean="0">
                <a:sym typeface="Wingdings" panose="05000000000000000000" pitchFamily="2" charset="2"/>
              </a:rPr>
              <a:t> 2021) </a:t>
            </a:r>
            <a:r>
              <a:rPr lang="en-US" sz="2400" dirty="0" smtClean="0">
                <a:sym typeface="Wingdings" panose="05000000000000000000" pitchFamily="2" charset="2"/>
              </a:rPr>
              <a:t>– CTO</a:t>
            </a:r>
          </a:p>
          <a:p>
            <a:r>
              <a:rPr lang="en-US" sz="2400" dirty="0" smtClean="0">
                <a:sym typeface="Wingdings" panose="05000000000000000000" pitchFamily="2" charset="2"/>
              </a:rPr>
              <a:t>RTX (</a:t>
            </a:r>
            <a:r>
              <a:rPr lang="en-US" sz="2400" dirty="0" err="1" smtClean="0">
                <a:sym typeface="Wingdings" panose="05000000000000000000" pitchFamily="2" charset="2"/>
              </a:rPr>
              <a:t>nov</a:t>
            </a:r>
            <a:r>
              <a:rPr lang="en-US" sz="2400" dirty="0" smtClean="0">
                <a:sym typeface="Wingdings" panose="05000000000000000000" pitchFamily="2" charset="2"/>
              </a:rPr>
              <a:t> 2021 -&gt; ) </a:t>
            </a:r>
            <a:r>
              <a:rPr lang="en-US" sz="2400" dirty="0" err="1" smtClean="0">
                <a:sym typeface="Wingdings" panose="05000000000000000000" pitchFamily="2" charset="2"/>
              </a:rPr>
              <a:t>Systemarkitekt</a:t>
            </a:r>
            <a:endParaRPr lang="da-DK" sz="2400" dirty="0" smtClean="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098" name="Picture 2" descr="https://www.terma.com/media/324531/acmds_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836712"/>
            <a:ext cx="8352928"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57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smtClean="0"/>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1372</TotalTime>
  <Words>969</Words>
  <Application>Microsoft Office PowerPoint</Application>
  <PresentationFormat>Widescreen</PresentationFormat>
  <Paragraphs>173</Paragraphs>
  <Slides>22</Slides>
  <Notes>12</Notes>
  <HiddenSlides>1</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22</vt:i4>
      </vt:variant>
    </vt:vector>
  </HeadingPairs>
  <TitlesOfParts>
    <vt:vector size="36" baseType="lpstr">
      <vt:lpstr>Arial</vt:lpstr>
      <vt:lpstr>AU Passata</vt:lpstr>
      <vt:lpstr>AU Passata Light</vt:lpstr>
      <vt:lpstr>Calibri</vt:lpstr>
      <vt:lpstr>DejaVu Sans</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Michael Sørensen Loft</cp:lastModifiedBy>
  <cp:revision>50</cp:revision>
  <dcterms:created xsi:type="dcterms:W3CDTF">2017-09-19T09:05:55Z</dcterms:created>
  <dcterms:modified xsi:type="dcterms:W3CDTF">2022-08-24T10:27:29Z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